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Schools/tree/master/2024/NECSA_October_2024/06_Supplemental_Material" TargetMode="External"/><Relationship Id="rId3" Type="http://schemas.openxmlformats.org/officeDocument/2006/relationships/hyperlink" Target="https://mads-bertelsen.github.io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McStasMcXtrace/McCode/wiki/Generating-input-files-for-Single_crystal-and-PowderN" TargetMode="External"/><Relationship Id="rId3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6" Type="http://schemas.openxmlformats.org/officeDocument/2006/relationships/image" Target="../media/image4.tif"/><Relationship Id="rId7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cStas samples for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samples for diffraction</a:t>
            </a:r>
          </a:p>
        </p:txBody>
      </p:sp>
      <p:sp>
        <p:nvSpPr>
          <p:cNvPr id="159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169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167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162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3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4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5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6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3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9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240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44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48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54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2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64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6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70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71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72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76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78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79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80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281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292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282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3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6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7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9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0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91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29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296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0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1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302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3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4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5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6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7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8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1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2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3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4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5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6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7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318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19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0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21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22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3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24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5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6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327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8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329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0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1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2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3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334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335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336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7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38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9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0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1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2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4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45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47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8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9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353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390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354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355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6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7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8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59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0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1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3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4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5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6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68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9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1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72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373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74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375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76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77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378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9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80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381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2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383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84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5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6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7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388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389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391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2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3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5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6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7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398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9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0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</p:txBody>
      </p:sp>
      <p:sp>
        <p:nvSpPr>
          <p:cNvPr id="173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405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406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407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8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09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0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1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2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3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4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5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6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7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8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9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0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1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3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424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425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426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427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428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9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1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2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433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4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435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7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8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9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40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41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453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43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44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45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6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47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48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9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50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1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52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54" name="Alternative for “any” complex arrangement of materials is the Union     subsystem:    * Material (will be) added in “Supplemental material”     * A dedicated tutorial is available through the         McStasScript + Union documentation    * Has most of th"/>
          <p:cNvSpPr txBox="1"/>
          <p:nvPr/>
        </p:nvSpPr>
        <p:spPr>
          <a:xfrm>
            <a:off x="2298411" y="2319517"/>
            <a:ext cx="7818251" cy="364970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900"/>
            </a:pPr>
            <a:br/>
            <a:r>
              <a:t>  Alternative for “any” complex arrangement of materials is the Union</a:t>
            </a:r>
            <a:br/>
            <a:r>
              <a:t>    subsystem:</a:t>
            </a:r>
            <a:br/>
            <a:br/>
            <a:r>
              <a:t>  * Material (will be) added in “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Supplemental material</a:t>
            </a:r>
            <a:r>
              <a:t>” </a:t>
            </a:r>
            <a:br/>
            <a:br/>
            <a:r>
              <a:t>  * A dedicated tutorial is available through the </a:t>
            </a:r>
            <a:br/>
            <a:r>
              <a:t>      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McStasScript + Union documentation</a:t>
            </a:r>
            <a:br/>
            <a:br/>
            <a:r>
              <a:t>  * Has most of the material models from “standard” McStas available</a:t>
            </a:r>
            <a:br/>
            <a:br/>
            <a:r>
              <a:t>  * Is available in McXtrace but not fully ported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5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0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1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65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7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8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469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73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5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6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477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2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485" name="CustomShape 3"/>
          <p:cNvGrpSpPr/>
          <p:nvPr/>
        </p:nvGrpSpPr>
        <p:grpSpPr>
          <a:xfrm>
            <a:off x="1882725" y="1518219"/>
            <a:ext cx="7175775" cy="5882315"/>
            <a:chOff x="0" y="0"/>
            <a:chExt cx="7175774" cy="5882314"/>
          </a:xfrm>
        </p:grpSpPr>
        <p:sp>
          <p:nvSpPr>
            <p:cNvPr id="483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484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4810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486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492" name="CustomShape 3"/>
          <p:cNvGrpSpPr/>
          <p:nvPr/>
        </p:nvGrpSpPr>
        <p:grpSpPr>
          <a:xfrm>
            <a:off x="1693358" y="1186729"/>
            <a:ext cx="8985347" cy="5401017"/>
            <a:chOff x="378112" y="-830364"/>
            <a:chExt cx="8985346" cy="5401016"/>
          </a:xfrm>
        </p:grpSpPr>
        <p:sp>
          <p:nvSpPr>
            <p:cNvPr id="490" name="Rectangle"/>
            <p:cNvSpPr/>
            <p:nvPr/>
          </p:nvSpPr>
          <p:spPr>
            <a:xfrm>
              <a:off x="378112" y="-830365"/>
              <a:ext cx="8985347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lnSpc>
                  <a:spcPct val="10000"/>
                </a:lnSpc>
                <a:defRPr spc="0" sz="700"/>
              </a:pPr>
            </a:p>
          </p:txBody>
        </p:sp>
        <p:sp>
          <p:nvSpPr>
            <p:cNvPr id="491" name="# TITLE *Corundum-Al2O3-[R3-CH] Graafsma, H.;Souhassou, M.;Harkem[1998] [corundum saphire:blue, ruby:red]…"/>
            <p:cNvSpPr txBox="1"/>
            <p:nvPr/>
          </p:nvSpPr>
          <p:spPr>
            <a:xfrm>
              <a:off x="378112" y="-830365"/>
              <a:ext cx="8985347" cy="4686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493" name="CustomShape 4"/>
          <p:cNvSpPr txBox="1"/>
          <p:nvPr/>
        </p:nvSpPr>
        <p:spPr>
          <a:xfrm>
            <a:off x="7118925" y="1785328"/>
            <a:ext cx="3167069" cy="246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TextShape 1"/>
          <p:cNvSpPr txBox="1"/>
          <p:nvPr/>
        </p:nvSpPr>
        <p:spPr>
          <a:xfrm>
            <a:off x="1660223" y="813716"/>
            <a:ext cx="8239765" cy="419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497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498" name="TextShape 5"/>
          <p:cNvSpPr txBox="1"/>
          <p:nvPr/>
        </p:nvSpPr>
        <p:spPr>
          <a:xfrm>
            <a:off x="6136005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499" name="Ag.laz…"/>
          <p:cNvSpPr txBox="1"/>
          <p:nvPr/>
        </p:nvSpPr>
        <p:spPr>
          <a:xfrm>
            <a:off x="7365574" y="757308"/>
            <a:ext cx="3497478" cy="6057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500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504" name="CustomShape 2"/>
          <p:cNvSpPr txBox="1"/>
          <p:nvPr/>
        </p:nvSpPr>
        <p:spPr>
          <a:xfrm>
            <a:off x="1816894" y="1293838"/>
            <a:ext cx="8139389" cy="459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 - use mcdoc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  <a:br/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In the current McStas, PowderN, Single_crystal “understands” </a:t>
            </a:r>
            <a:br/>
            <a:r>
              <a:t>CIF input - applies 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behind the scenes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7" name="https://github.com/McStasMcXtrace/McCode/wiki/Generating-input-files-for-Single_crystal-and-PowderN"/>
          <p:cNvSpPr txBox="1"/>
          <p:nvPr/>
        </p:nvSpPr>
        <p:spPr>
          <a:xfrm>
            <a:off x="1924112" y="863961"/>
            <a:ext cx="941992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https://github.com/McStasMcXtrace/McCode/wiki/Generating-input-files-for-Single_crystal-and-PowderN</a:t>
            </a:r>
            <a:r>
              <a:t> </a:t>
            </a:r>
          </a:p>
        </p:txBody>
      </p:sp>
      <p:pic>
        <p:nvPicPr>
          <p:cNvPr id="508" name="Screenshot 2021-05-03 at 21.23.19.png" descr="Screenshot 2021-05-03 at 21.2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4250" y="1012028"/>
            <a:ext cx="9251205" cy="8881896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More detailed info available here:"/>
          <p:cNvSpPr txBox="1"/>
          <p:nvPr/>
        </p:nvSpPr>
        <p:spPr>
          <a:xfrm>
            <a:off x="2575507" y="211569"/>
            <a:ext cx="5251203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/>
            </a:lvl1pPr>
          </a:lstStyle>
          <a:p>
            <a:pPr/>
            <a:r>
              <a:t>More detailed info available here: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TextShape 1"/>
          <p:cNvSpPr txBox="1"/>
          <p:nvPr/>
        </p:nvSpPr>
        <p:spPr>
          <a:xfrm>
            <a:off x="1752850" y="1350018"/>
            <a:ext cx="7179733" cy="502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</p:txBody>
      </p:sp>
      <p:sp>
        <p:nvSpPr>
          <p:cNvPr id="513" name="TextShape 2"/>
          <p:cNvSpPr txBox="1"/>
          <p:nvPr/>
        </p:nvSpPr>
        <p:spPr>
          <a:xfrm>
            <a:off x="1434403" y="832021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77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178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179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6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517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518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2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3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4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5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6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7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4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529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0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1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32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33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184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185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187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88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197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2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214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222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223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2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231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33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